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88" r:id="rId14"/>
    <p:sldId id="290" r:id="rId15"/>
    <p:sldId id="289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8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5" autoAdjust="0"/>
    <p:restoredTop sz="94700" autoAdjust="0"/>
  </p:normalViewPr>
  <p:slideViewPr>
    <p:cSldViewPr snapToGrid="0">
      <p:cViewPr varScale="1">
        <p:scale>
          <a:sx n="75" d="100"/>
          <a:sy n="75" d="100"/>
        </p:scale>
        <p:origin x="78" y="4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99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8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5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8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7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92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7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1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F7C1E-528F-4EE8-8E4A-F76438379C5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E27A-2B7C-4B35-801D-7D72B9BF9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C60DE6F-17EB-4EE4-B563-717C2D2BC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4" y="1621324"/>
            <a:ext cx="6528816" cy="4887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5632" y="85718"/>
            <a:ext cx="9140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Generating a Telescoping (Quadtree) Grid in SMS 13.1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6986" y="638828"/>
            <a:ext cx="567802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400"/>
            </a:lvl1pPr>
          </a:lstStyle>
          <a:p>
            <a:r>
              <a:rPr lang="en-US" dirty="0"/>
              <a:t>Open previously saved project to start from.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B635C-794F-4128-A4E2-3454D92469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842"/>
          <a:stretch/>
        </p:blipFill>
        <p:spPr>
          <a:xfrm>
            <a:off x="4726873" y="1160103"/>
            <a:ext cx="7411853" cy="5634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12014" y="5829216"/>
            <a:ext cx="494418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Note: Your display options may be set differently than shown.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3E55B1-5013-4729-8093-C069B4B15B59}"/>
              </a:ext>
            </a:extLst>
          </p:cNvPr>
          <p:cNvSpPr txBox="1"/>
          <p:nvPr/>
        </p:nvSpPr>
        <p:spPr>
          <a:xfrm>
            <a:off x="0" y="1192382"/>
            <a:ext cx="63119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File | Open </a:t>
            </a:r>
            <a:r>
              <a:rPr lang="en-US" dirty="0">
                <a:sym typeface="Wingdings" panose="05000000000000000000" pitchFamily="2" charset="2"/>
              </a:rPr>
              <a:t> Directory “Workshop\Initial\</a:t>
            </a:r>
            <a:r>
              <a:rPr lang="en-US" dirty="0" err="1">
                <a:sym typeface="Wingdings" panose="05000000000000000000" pitchFamily="2" charset="2"/>
              </a:rPr>
              <a:t>Aftercoastline</a:t>
            </a:r>
            <a:r>
              <a:rPr lang="en-US" dirty="0">
                <a:sym typeface="Wingdings" panose="05000000000000000000" pitchFamily="2" charset="2"/>
              </a:rPr>
              <a:t>”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469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20132" y="655821"/>
            <a:ext cx="450992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the “Define curve…” box.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0131" y="1181067"/>
            <a:ext cx="4509929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Enter values for time and elevation.  This can be by hand, cut/paste from spreadsheet, or importing a file.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Let’s import a file with the data.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20131" y="3175597"/>
            <a:ext cx="4509928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“Import” and find the file named “</a:t>
            </a:r>
            <a:r>
              <a:rPr lang="en-US" sz="2400" dirty="0" err="1"/>
              <a:t>WLforcing.xys</a:t>
            </a:r>
            <a:r>
              <a:rPr lang="en-US" sz="2400" dirty="0"/>
              <a:t>” which is in the </a:t>
            </a:r>
            <a:r>
              <a:rPr lang="en-US" sz="2400" dirty="0" err="1"/>
              <a:t>CMS_Grid_Creation</a:t>
            </a:r>
            <a:r>
              <a:rPr lang="en-US" sz="2400" dirty="0"/>
              <a:t> directory.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“Open”.  Click “Ok” to finish.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20131" y="5539459"/>
            <a:ext cx="450992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Name is optional.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WSE offset is optional.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OK.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27977" y="123825"/>
            <a:ext cx="573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Water Surface Elevation Boundary Condition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3E852C-1F7F-4BCE-ABFD-9045AF209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3" y="988253"/>
            <a:ext cx="5706271" cy="50013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8A0EC-7299-4128-9188-B65B384BA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0" y="1282575"/>
            <a:ext cx="7229600" cy="456236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CA2677-AEE7-44EB-86EB-E52D34838D57}"/>
              </a:ext>
            </a:extLst>
          </p:cNvPr>
          <p:cNvSpPr/>
          <p:nvPr/>
        </p:nvSpPr>
        <p:spPr>
          <a:xfrm>
            <a:off x="1727200" y="5143625"/>
            <a:ext cx="800100" cy="317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E1DAA6A-9677-451F-93D3-428C3C98C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11" y="1118833"/>
            <a:ext cx="6649378" cy="50775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949A2F-4A9C-402B-93FB-76146E518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282575"/>
            <a:ext cx="7232904" cy="456445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7B17677-C9E8-48FA-A9B0-E0E0153C9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589" y="988253"/>
            <a:ext cx="5706271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5751" y="617018"/>
            <a:ext cx="5454309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River flux, choose the type “Flow rate-forcing”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either a “Constant” or “Curve.”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Note: Flux values differ from previous versions of SMS/CMS.  All flux values are </a:t>
            </a:r>
            <a:r>
              <a:rPr lang="en-US" sz="2400" u="sng" dirty="0">
                <a:solidFill>
                  <a:schemeClr val="tx1"/>
                </a:solidFill>
              </a:rPr>
              <a:t>Total Flux per arc</a:t>
            </a:r>
            <a:r>
              <a:rPr lang="en-US" sz="2400" dirty="0">
                <a:solidFill>
                  <a:schemeClr val="tx1"/>
                </a:solidFill>
              </a:rPr>
              <a:t>, and not per cell in the arc.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curve is set up the same way as WSE elevation boundary condition.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750" y="4233418"/>
            <a:ext cx="5454309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Name is optional.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Inflow direction should be approximate in degrees clockwise from North. (This will be optional in a future update.)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Conveyance coefficient can be modified from the default.</a:t>
            </a:r>
          </a:p>
        </p:txBody>
      </p:sp>
      <p:pic>
        <p:nvPicPr>
          <p:cNvPr id="6" name="Snagit_PPT3D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8" y="794344"/>
            <a:ext cx="4957355" cy="5486400"/>
          </a:xfrm>
          <a:prstGeom prst="rect">
            <a:avLst/>
          </a:prstGeom>
        </p:spPr>
      </p:pic>
      <p:pic>
        <p:nvPicPr>
          <p:cNvPr id="7" name="Snagit_PPT16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98" y="794344"/>
            <a:ext cx="4957355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8384" y="123825"/>
            <a:ext cx="7935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River Flux Boundary Condition (unused now, explanation only)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6009-652E-492E-AE60-5CF08245A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0699"/>
            <a:ext cx="6348923" cy="400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87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99" y="785683"/>
            <a:ext cx="5449640" cy="548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75751" y="740843"/>
            <a:ext cx="5454309" cy="26776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 Tidal Constituent or Harmonic forcing, select the type “WSE-forcing” and the source as needed. Add rows as needed to represent the constituents desired.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Harmonic has no temporal connection to the start date/time, Tidal does.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750" y="3528883"/>
            <a:ext cx="5454309" cy="193899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Name is optional.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Inflow direction should be approximate in degrees clockwise from North. (This will be removed in a future update.)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WSE Offset is optional.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5395" y="123825"/>
            <a:ext cx="866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Tidal/Harmonic Boundary Condition (unused now, explanation only)</a:t>
            </a:r>
          </a:p>
        </p:txBody>
      </p:sp>
    </p:spTree>
    <p:extLst>
      <p:ext uri="{BB962C8B-B14F-4D97-AF65-F5344CB8AC3E}">
        <p14:creationId xmlns:p14="http://schemas.microsoft.com/office/powerpoint/2010/main" val="2490218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07B0D8-C633-4D3F-87BE-DCF63A1897AE}"/>
              </a:ext>
            </a:extLst>
          </p:cNvPr>
          <p:cNvSpPr txBox="1"/>
          <p:nvPr/>
        </p:nvSpPr>
        <p:spPr>
          <a:xfrm>
            <a:off x="3649231" y="-3182"/>
            <a:ext cx="4893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Steps for Running CMS-Flow</a:t>
            </a:r>
            <a:br>
              <a:rPr lang="en-US" sz="3200" dirty="0"/>
            </a:br>
            <a:r>
              <a:rPr lang="en-US" sz="2800" dirty="0"/>
              <a:t>Create a new simulation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5649C4-FCAF-47CF-99BC-0E9E5DBBF8BE}"/>
              </a:ext>
            </a:extLst>
          </p:cNvPr>
          <p:cNvSpPr txBox="1"/>
          <p:nvPr/>
        </p:nvSpPr>
        <p:spPr>
          <a:xfrm>
            <a:off x="7445532" y="1012481"/>
            <a:ext cx="4509928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Right click in open space at bottom of data tree to pull up a dialog.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‘CMS-Flow’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Right click on each object to ‘Apply To’ the simulation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Activity Classification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Boundary Conditions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CMS-Grid (not coverage)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42BCE2-27A1-4E69-B83D-BBF88A2C9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45" y="1225895"/>
            <a:ext cx="7028571" cy="55238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95B7AA-EE91-4C5B-B96B-AEBC76C1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828" y="3340101"/>
            <a:ext cx="2402380" cy="2830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06DB7F-806D-46A2-AC2D-312707399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0208" y="3340101"/>
            <a:ext cx="2554762" cy="12980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C8ECA7-1D2B-41EC-A4FA-FE1CC13DB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085" y="1225895"/>
            <a:ext cx="7030431" cy="55252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BA3C22-AE5B-40A6-8CD6-921E8D683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084" y="1225895"/>
            <a:ext cx="7030431" cy="55252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C930D6E-83B8-4EE2-8EB9-BDDA945D9B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84" y="1224433"/>
            <a:ext cx="7030431" cy="552527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C780EA4-79B7-41D6-8D53-8884F4F471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084" y="1222971"/>
            <a:ext cx="7030431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5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CBD3A-33A2-4BB5-B0ED-5DB1C697DA09}"/>
              </a:ext>
            </a:extLst>
          </p:cNvPr>
          <p:cNvSpPr txBox="1"/>
          <p:nvPr/>
        </p:nvSpPr>
        <p:spPr>
          <a:xfrm>
            <a:off x="3033809" y="-3182"/>
            <a:ext cx="6124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Steps for Running CMS-Flow</a:t>
            </a:r>
            <a:br>
              <a:rPr lang="en-US" sz="3200" dirty="0"/>
            </a:br>
            <a:r>
              <a:rPr lang="en-US" sz="2800" dirty="0"/>
              <a:t>Creating new Datasets for Model Control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67995-76A0-45D9-A2AF-DA57B3E78DE0}"/>
              </a:ext>
            </a:extLst>
          </p:cNvPr>
          <p:cNvSpPr txBox="1"/>
          <p:nvPr/>
        </p:nvSpPr>
        <p:spPr>
          <a:xfrm>
            <a:off x="7518400" y="1268283"/>
            <a:ext cx="4584700" cy="378565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Several datasets should be created to associate with CMS Processes.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are: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Bottom Friction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Sediment percentile distribution (D50)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Hard Bottom designation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done with the Dataset Toolbox | Dataset Calculator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D651F-4927-4262-B708-D9C6EBB7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8" y="1080801"/>
            <a:ext cx="7310706" cy="56705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EFA306-D9AF-4B4D-8F51-21506586C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96" y="1420837"/>
            <a:ext cx="7009391" cy="5194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F84251-7824-4755-94C0-210404980896}"/>
              </a:ext>
            </a:extLst>
          </p:cNvPr>
          <p:cNvSpPr/>
          <p:nvPr/>
        </p:nvSpPr>
        <p:spPr>
          <a:xfrm>
            <a:off x="4724400" y="4356225"/>
            <a:ext cx="2362200" cy="495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335448-C9D2-425A-BCA9-8179FAFE9B9F}"/>
              </a:ext>
            </a:extLst>
          </p:cNvPr>
          <p:cNvSpPr/>
          <p:nvPr/>
        </p:nvSpPr>
        <p:spPr>
          <a:xfrm>
            <a:off x="2222500" y="5777199"/>
            <a:ext cx="2501900" cy="495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DE4C0D-7909-4710-8B14-8AF847DE5E76}"/>
              </a:ext>
            </a:extLst>
          </p:cNvPr>
          <p:cNvSpPr/>
          <p:nvPr/>
        </p:nvSpPr>
        <p:spPr>
          <a:xfrm>
            <a:off x="6386852" y="5867400"/>
            <a:ext cx="763248" cy="378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2547F8-1BAE-4414-A538-9B03067F5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96" y="1417830"/>
            <a:ext cx="7013448" cy="519738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59DF1B-64F4-46FE-BB51-FA4C495CE175}"/>
              </a:ext>
            </a:extLst>
          </p:cNvPr>
          <p:cNvSpPr/>
          <p:nvPr/>
        </p:nvSpPr>
        <p:spPr>
          <a:xfrm>
            <a:off x="8275402" y="2770136"/>
            <a:ext cx="2265598" cy="378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5E38850-EB34-49B7-AF73-95E56DFBB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761" y="3148409"/>
            <a:ext cx="2638095" cy="14476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85F48B-A15D-4780-B204-2D298FE42D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67" y="1417830"/>
            <a:ext cx="7013448" cy="51973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005C272-D08D-4111-84E4-907D39471DE6}"/>
              </a:ext>
            </a:extLst>
          </p:cNvPr>
          <p:cNvSpPr/>
          <p:nvPr/>
        </p:nvSpPr>
        <p:spPr>
          <a:xfrm>
            <a:off x="8275402" y="3148409"/>
            <a:ext cx="2671998" cy="7504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8F83B2D-8AEC-43BB-ABA5-345242149B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97" y="1417830"/>
            <a:ext cx="7013448" cy="51973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16D2516-DE85-4F76-8402-6065499ADE33}"/>
              </a:ext>
            </a:extLst>
          </p:cNvPr>
          <p:cNvSpPr/>
          <p:nvPr/>
        </p:nvSpPr>
        <p:spPr>
          <a:xfrm>
            <a:off x="8275402" y="3898900"/>
            <a:ext cx="3332398" cy="378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0AB0AB-D3FA-4668-8544-A89F642F0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942" y="1417830"/>
            <a:ext cx="7013448" cy="519738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719AEC39-8652-47FE-A11D-725AB80BDC82}"/>
              </a:ext>
            </a:extLst>
          </p:cNvPr>
          <p:cNvSpPr/>
          <p:nvPr/>
        </p:nvSpPr>
        <p:spPr>
          <a:xfrm>
            <a:off x="2477590" y="2823095"/>
            <a:ext cx="1370510" cy="7075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6" grpId="1" animBg="1"/>
      <p:bldP spid="21" grpId="0" animBg="1"/>
      <p:bldP spid="21" grpId="1" animBg="1"/>
      <p:bldP spid="24" grpId="0" animBg="1"/>
      <p:bldP spid="24" grpId="1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E5B0FA-CC0E-4A78-92B9-6B3A02F7BBF4}"/>
              </a:ext>
            </a:extLst>
          </p:cNvPr>
          <p:cNvSpPr txBox="1"/>
          <p:nvPr/>
        </p:nvSpPr>
        <p:spPr>
          <a:xfrm>
            <a:off x="3429076" y="-3182"/>
            <a:ext cx="5334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Steps for Running CMS-Flow</a:t>
            </a:r>
            <a:br>
              <a:rPr lang="en-US" sz="3200" dirty="0"/>
            </a:br>
            <a:r>
              <a:rPr lang="en-US" sz="2800" dirty="0"/>
              <a:t>Defining Model Control parameters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BEDDA-3BF8-4A1C-ACE0-1F10B0E90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4" y="1212464"/>
            <a:ext cx="7030431" cy="5525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3B2CC1-16CF-4207-B474-8B53829280B2}"/>
              </a:ext>
            </a:extLst>
          </p:cNvPr>
          <p:cNvSpPr txBox="1"/>
          <p:nvPr/>
        </p:nvSpPr>
        <p:spPr>
          <a:xfrm>
            <a:off x="7297890" y="1003267"/>
            <a:ext cx="4754412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Rename ‘Sim’ something meaningful (Right click, rename)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Right click on simulation and choose Model Control.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ABB725-9776-45AC-9FEC-98C038148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69" y="1212463"/>
            <a:ext cx="7030431" cy="5525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6F2AC5-566D-477C-B96E-3685D5C70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057" y="2610062"/>
            <a:ext cx="2514286" cy="33904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338A51-172E-4D7A-B2F4-98D360CDE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992" y="932623"/>
            <a:ext cx="5249008" cy="59253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F65223-4042-42E7-89AC-8ECED2BAF2F4}"/>
              </a:ext>
            </a:extLst>
          </p:cNvPr>
          <p:cNvSpPr txBox="1"/>
          <p:nvPr/>
        </p:nvSpPr>
        <p:spPr>
          <a:xfrm>
            <a:off x="7297732" y="2741513"/>
            <a:ext cx="4754411" cy="37856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values as needed on each tab.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the ‘</a:t>
            </a:r>
            <a:r>
              <a:rPr lang="en-US" sz="2400" dirty="0" err="1"/>
              <a:t>ManningsN</a:t>
            </a:r>
            <a:r>
              <a:rPr lang="en-US" sz="2400" dirty="0"/>
              <a:t>’ dataset on Flow tab, then click 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Sediment Transport tab, scroll to Bed Composition, and assign ‘D50’ dataset to Bed Layer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Scroll down to bottom of tab to add a Transport grain size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 Hard Bottom dataset.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39855-27CC-49B7-9C5A-36DE7D019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92" y="932623"/>
            <a:ext cx="5249008" cy="59253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AEC8661-2556-4687-B966-2B3BD2C1A3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007" y="932622"/>
            <a:ext cx="5249008" cy="59253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5F020F-A3B7-4EB1-A64C-60F5E7B31073}"/>
              </a:ext>
            </a:extLst>
          </p:cNvPr>
          <p:cNvSpPr/>
          <p:nvPr/>
        </p:nvSpPr>
        <p:spPr>
          <a:xfrm>
            <a:off x="2198053" y="4548136"/>
            <a:ext cx="1558305" cy="3782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4D9342-BAA9-4909-B4B0-31E50CA659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2182" y="2762636"/>
            <a:ext cx="3305636" cy="316274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BE6347-2043-470A-A68D-86D3A48657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2167" y="2763472"/>
            <a:ext cx="3304762" cy="316190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A251959-DF05-4431-825A-49B9C12655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6977" y="932623"/>
            <a:ext cx="5249008" cy="59253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A6517D-8E47-4A1C-89FE-4EA18FD105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5176" y="926904"/>
            <a:ext cx="5247619" cy="59238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66B1C7B-C933-4C0A-8B38-A4446BC82A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587" y="932623"/>
            <a:ext cx="5249008" cy="592537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67929C-B20E-4A37-8B3B-A37FE58384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3387" y="919617"/>
            <a:ext cx="5249008" cy="592537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F01D3355-AB89-41F8-B834-ACCAFDC32C9B}"/>
              </a:ext>
            </a:extLst>
          </p:cNvPr>
          <p:cNvSpPr/>
          <p:nvPr/>
        </p:nvSpPr>
        <p:spPr>
          <a:xfrm>
            <a:off x="4453637" y="3467272"/>
            <a:ext cx="1001818" cy="660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9DEC84-9732-4608-B4B0-6A6260607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6466" y="2313938"/>
            <a:ext cx="3305636" cy="31627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6C92490-3CED-4186-930C-731A76E7CB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1702" y="2314357"/>
            <a:ext cx="3304762" cy="316190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11F20A8-007B-4382-BD4A-58D1583C89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2987" y="913898"/>
            <a:ext cx="5249008" cy="592537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6F689EC-A3F6-4913-A5CF-315F8FCCC40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987" y="912330"/>
            <a:ext cx="5249008" cy="592537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F7EC496-A686-4B9F-9C5E-1ABB5D78C17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3387" y="902460"/>
            <a:ext cx="5249008" cy="592537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0C1700E-EB5B-47BF-9E87-7952B486BA85}"/>
              </a:ext>
            </a:extLst>
          </p:cNvPr>
          <p:cNvSpPr/>
          <p:nvPr/>
        </p:nvSpPr>
        <p:spPr>
          <a:xfrm>
            <a:off x="1225447" y="5310200"/>
            <a:ext cx="1746353" cy="660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2ED9CE22-7A71-4235-80A6-0780374D0BF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9193" y="3415412"/>
            <a:ext cx="3305636" cy="31627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3C42019-FD00-4091-9A89-618DE2F14BC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72583" y="3396687"/>
            <a:ext cx="3304762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31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9C7B2E-03EC-481A-AA8A-E7A036CBFC2B}"/>
              </a:ext>
            </a:extLst>
          </p:cNvPr>
          <p:cNvSpPr txBox="1"/>
          <p:nvPr/>
        </p:nvSpPr>
        <p:spPr>
          <a:xfrm>
            <a:off x="3429076" y="-3182"/>
            <a:ext cx="53340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Steps for Running CMS-Flow</a:t>
            </a:r>
            <a:br>
              <a:rPr lang="en-US" sz="3200" dirty="0"/>
            </a:br>
            <a:r>
              <a:rPr lang="en-US" sz="2800" dirty="0"/>
              <a:t>Defining Model Control parameters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BD1FD-AD5D-471E-99B5-563CE19EB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69" y="1212463"/>
            <a:ext cx="7030431" cy="5525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F6C9A-F7D3-48D2-A0FB-ABE5BB4BB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30" y="932623"/>
            <a:ext cx="5249008" cy="59253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D7B1E3-3411-4591-82D4-359816E457C8}"/>
              </a:ext>
            </a:extLst>
          </p:cNvPr>
          <p:cNvSpPr txBox="1"/>
          <p:nvPr/>
        </p:nvSpPr>
        <p:spPr>
          <a:xfrm>
            <a:off x="7297890" y="1181067"/>
            <a:ext cx="4754412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Simulation label, if desired.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increment and end times for List 1, 2, and 3.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Change List to use for Morphology and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OK to Exit Model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C5EF50E-AB3B-46DB-810B-F1BE6B0E9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56" y="932622"/>
            <a:ext cx="5249008" cy="59253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D2CDA9-997B-4805-B62F-3A173D9C7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56" y="932623"/>
            <a:ext cx="5249008" cy="59253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F91FEA-D6E9-4669-9370-110CAB3384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204" y="932623"/>
            <a:ext cx="5249008" cy="59253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30A4DB7-7ED0-4FCA-ADF7-7AD5CD634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30" y="932621"/>
            <a:ext cx="5249008" cy="59253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1D763B-E2A8-4C64-927C-1546E2FF99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830" y="932619"/>
            <a:ext cx="5249008" cy="5925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E447D-8EA1-48F7-ADF2-F45611B401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364" y="1209382"/>
            <a:ext cx="7031736" cy="552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4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2EE60A-DB42-40E3-BB7B-F6F6D21AF0D7}"/>
              </a:ext>
            </a:extLst>
          </p:cNvPr>
          <p:cNvSpPr txBox="1"/>
          <p:nvPr/>
        </p:nvSpPr>
        <p:spPr>
          <a:xfrm>
            <a:off x="2686826" y="-3182"/>
            <a:ext cx="68185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Steps for Running CMS-Flow</a:t>
            </a:r>
            <a:br>
              <a:rPr lang="en-US" sz="3200" dirty="0"/>
            </a:br>
            <a:r>
              <a:rPr lang="en-US" sz="2800" dirty="0"/>
              <a:t>Save Project, Save Simulation, Run Simulation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02AFF9-E429-4929-BAE0-0A9346331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32" y="1111689"/>
            <a:ext cx="7031736" cy="5454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28E70F-B9BC-4739-A8E1-3D5EFCBDE6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4" t="13704" r="7598" b="60555"/>
          <a:stretch/>
        </p:blipFill>
        <p:spPr>
          <a:xfrm>
            <a:off x="5308600" y="1460500"/>
            <a:ext cx="6680200" cy="17653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3065E5-0A60-4398-844D-AA1832ED6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32" y="1111689"/>
            <a:ext cx="7031736" cy="54542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4315569-097C-4619-80A2-51865076D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2092" y="1320111"/>
            <a:ext cx="4045140" cy="52457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C58AD29-3CA2-4B8E-A423-0E1ED53CF5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9918"/>
          <a:stretch/>
        </p:blipFill>
        <p:spPr>
          <a:xfrm>
            <a:off x="4499380" y="1320111"/>
            <a:ext cx="4045140" cy="52457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C77F592-BDC9-43BD-832C-9D82EB6473F7}"/>
              </a:ext>
            </a:extLst>
          </p:cNvPr>
          <p:cNvSpPr/>
          <p:nvPr/>
        </p:nvSpPr>
        <p:spPr>
          <a:xfrm>
            <a:off x="1690226" y="3517900"/>
            <a:ext cx="773574" cy="282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1F64A7-E87E-4579-B377-E35F144F011B}"/>
              </a:ext>
            </a:extLst>
          </p:cNvPr>
          <p:cNvSpPr/>
          <p:nvPr/>
        </p:nvSpPr>
        <p:spPr>
          <a:xfrm>
            <a:off x="5280445" y="3427303"/>
            <a:ext cx="773574" cy="2827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0F6583-0688-440A-AE3A-6B46D7340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0" y="1225760"/>
            <a:ext cx="6600296" cy="4941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8783" y="85718"/>
            <a:ext cx="653460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Open a rectified image to display with loaded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426E6D-D1AA-40E7-8296-871557335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614" y="676868"/>
            <a:ext cx="7758386" cy="6181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6648"/>
            <a:ext cx="427338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File | Open </a:t>
            </a:r>
            <a:r>
              <a:rPr lang="en-US" dirty="0">
                <a:sym typeface="Wingdings" panose="05000000000000000000" pitchFamily="2" charset="2"/>
              </a:rPr>
              <a:t> Directory “Workshop\Image”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86524" y="5589303"/>
            <a:ext cx="556956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Note: Use a transparency value in Display Options to see through the filled bathymetry contours.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438" y="5895085"/>
            <a:ext cx="6200508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Zoom to full image by right-clicking on the image in the data tree and choose “Zoom to extents”</a:t>
            </a:r>
          </a:p>
        </p:txBody>
      </p:sp>
    </p:spTree>
    <p:extLst>
      <p:ext uri="{BB962C8B-B14F-4D97-AF65-F5344CB8AC3E}">
        <p14:creationId xmlns:p14="http://schemas.microsoft.com/office/powerpoint/2010/main" val="2640354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727010C-3BFD-4D9D-8819-EF07EEB10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014" y="0"/>
            <a:ext cx="8607972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05374" y="460132"/>
            <a:ext cx="558265" cy="3486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43" y="1209953"/>
            <a:ext cx="5685714" cy="44380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143" y="1209953"/>
            <a:ext cx="5685714" cy="44380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62631" y="-3182"/>
            <a:ext cx="44669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OR use a dynamic image with SMS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33589D-2DA2-469D-9546-5A29BB8257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014" y="0"/>
            <a:ext cx="86079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4142" y="85718"/>
            <a:ext cx="354391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Quadtree</a:t>
            </a:r>
            <a:r>
              <a:rPr lang="en-US" sz="2400" dirty="0"/>
              <a:t> Resolution Areas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04892" y="653143"/>
            <a:ext cx="5025167" cy="2308324"/>
          </a:xfrm>
          <a:prstGeom prst="rect">
            <a:avLst/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Resolution for Telescoping grids is done with polygons.  Resolution within each polygon will have a set maximum refinement.  There can be a transition region as polygons of different cell sizes interact.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4893" y="3099356"/>
            <a:ext cx="502516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An example of the final resolution map for the Shark River Project is shown to the left.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8" y="653143"/>
            <a:ext cx="6231953" cy="62048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04892" y="4437574"/>
            <a:ext cx="5025167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Each polygon can have a different cell size specified.  Special attention is given to areas such as inlet throat, jetties, groins, constrictions of flow in the bay, bridges, etc.</a:t>
            </a:r>
          </a:p>
        </p:txBody>
      </p:sp>
    </p:spTree>
    <p:extLst>
      <p:ext uri="{BB962C8B-B14F-4D97-AF65-F5344CB8AC3E}">
        <p14:creationId xmlns:p14="http://schemas.microsoft.com/office/powerpoint/2010/main" val="252504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64" y="491632"/>
            <a:ext cx="5923809" cy="578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04892" y="512467"/>
            <a:ext cx="5025167" cy="60016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Using the Create Feature Arc tool, create arcs to delineate the areas for resolution.  Each zone must form a polygon (no gaps in arcs around the zone).</a:t>
            </a:r>
          </a:p>
          <a:p>
            <a:endParaRPr lang="en-US" sz="2400" dirty="0"/>
          </a:p>
          <a:p>
            <a:r>
              <a:rPr lang="en-US" sz="2400" dirty="0"/>
              <a:t>To set the resolution, click Feature Objects | Build Polygons, select each polygon and right-click and choose attributes.</a:t>
            </a:r>
          </a:p>
          <a:p>
            <a:endParaRPr lang="en-US" sz="2400" dirty="0"/>
          </a:p>
          <a:p>
            <a:r>
              <a:rPr lang="en-US" sz="2400" dirty="0"/>
              <a:t>Check the box named “Maximum grid cell size” and enter a value (units are relative to the horizontal projection).</a:t>
            </a:r>
          </a:p>
          <a:p>
            <a:endParaRPr lang="en-US" sz="2400" dirty="0"/>
          </a:p>
          <a:p>
            <a:r>
              <a:rPr lang="en-US" sz="2400" dirty="0"/>
              <a:t>Example values are shown to the left.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027" y="769812"/>
            <a:ext cx="3695238" cy="18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1994" y="3382108"/>
            <a:ext cx="79254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5 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22240" y="4577862"/>
            <a:ext cx="79254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10 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165231" y="3880338"/>
            <a:ext cx="11723" cy="69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04415" y="5035062"/>
            <a:ext cx="79254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20 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947406" y="4337538"/>
            <a:ext cx="11723" cy="697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013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04892" y="653143"/>
            <a:ext cx="5025167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When ready to try to build a grid, SAVE the project first, so you do not lose any work if the program crashes.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04892" y="1945193"/>
            <a:ext cx="502516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Right-click on the </a:t>
            </a:r>
            <a:r>
              <a:rPr lang="en-US" sz="2400" dirty="0" err="1"/>
              <a:t>Quadtree</a:t>
            </a:r>
            <a:r>
              <a:rPr lang="en-US" sz="2400" dirty="0"/>
              <a:t> coverage and choose Convert | Map -&gt; </a:t>
            </a:r>
            <a:r>
              <a:rPr lang="en-US" sz="2400" dirty="0" err="1"/>
              <a:t>Quadtree</a:t>
            </a:r>
            <a:r>
              <a:rPr lang="en-US" sz="2400" dirty="0"/>
              <a:t> Grid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4892" y="3231771"/>
            <a:ext cx="5025167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The top part is the same as when the </a:t>
            </a:r>
            <a:r>
              <a:rPr lang="en-US" sz="2400" dirty="0" err="1"/>
              <a:t>quadtree</a:t>
            </a:r>
            <a:r>
              <a:rPr lang="en-US" sz="2400" dirty="0"/>
              <a:t> grid frame was created.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Enter a maximum (base) cell size for areas where no resolution zones are specified.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Set the source for the bathymetry to be your scatter point 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OK and examine the resulting grid.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143"/>
            <a:ext cx="6798542" cy="594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04" y="653143"/>
            <a:ext cx="6333333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25" y="504092"/>
            <a:ext cx="6055236" cy="6034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716" y="504092"/>
            <a:ext cx="5025166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You may need to go into Display Options and show the grid cells to see the resolution.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5716" y="2126926"/>
            <a:ext cx="5025167" cy="41549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Tips for Telescoping Grids: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Transition of 2-4 cells per cell resolution change (any direction)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Channels with substantial currents (and transport) should be refined with ~10 cells; main inlet may need closer to 20 cells at flow confluence points.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Structures with variable morphology (e.g. rubble mound) may need extra resolution around edges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Resolution may be necessary in areas of rapid wetting/drying (e.g. wetlands) and sediment transport (e.g. nearshore)</a:t>
            </a:r>
          </a:p>
        </p:txBody>
      </p:sp>
    </p:spTree>
    <p:extLst>
      <p:ext uri="{BB962C8B-B14F-4D97-AF65-F5344CB8AC3E}">
        <p14:creationId xmlns:p14="http://schemas.microsoft.com/office/powerpoint/2010/main" val="56044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9542AB-D0DA-4912-B779-C08A84370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35" y="385091"/>
            <a:ext cx="8065008" cy="6425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0437" y="22218"/>
            <a:ext cx="6471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Next, we define the boundary conditions (forcing).</a:t>
            </a:r>
          </a:p>
        </p:txBody>
      </p:sp>
      <p:cxnSp>
        <p:nvCxnSpPr>
          <p:cNvPr id="6" name="Straight Arrow Connector 5"/>
          <p:cNvCxnSpPr>
            <a:cxnSpLocks/>
          </p:cNvCxnSpPr>
          <p:nvPr/>
        </p:nvCxnSpPr>
        <p:spPr>
          <a:xfrm flipH="1" flipV="1">
            <a:off x="6807076" y="4593771"/>
            <a:ext cx="433318" cy="955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20046" y="5549579"/>
            <a:ext cx="1840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Levels,</a:t>
            </a:r>
          </a:p>
          <a:p>
            <a:r>
              <a:rPr lang="en-US" dirty="0"/>
              <a:t>Tidal Constituent,</a:t>
            </a:r>
          </a:p>
          <a:p>
            <a:r>
              <a:rPr lang="en-US" dirty="0"/>
              <a:t>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0190" y="3527465"/>
            <a:ext cx="12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River flux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327400" y="3896797"/>
            <a:ext cx="77816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40238" y="617018"/>
            <a:ext cx="3189821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Boundary forcing comes in from the edges by way of Feature Arcs of specific types.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40238" y="2784620"/>
            <a:ext cx="3189822" cy="378565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the </a:t>
            </a:r>
            <a:r>
              <a:rPr lang="en-US" sz="2400" i="1" dirty="0"/>
              <a:t>Boundary Condition </a:t>
            </a:r>
            <a:r>
              <a:rPr lang="en-US" sz="2400" dirty="0"/>
              <a:t>coverage, then the Create Feature Arc tool.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 in the approximate location for the type of forcing and create an arc for the boundary condition.</a:t>
            </a:r>
          </a:p>
        </p:txBody>
      </p:sp>
      <p:pic>
        <p:nvPicPr>
          <p:cNvPr id="16" name="Snagit_PPTE38A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5" b="48404"/>
          <a:stretch/>
        </p:blipFill>
        <p:spPr>
          <a:xfrm>
            <a:off x="11302583" y="3689184"/>
            <a:ext cx="516591" cy="74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8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37AD2E3-1104-4F82-9C8D-061F5BB04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90" y="640533"/>
            <a:ext cx="7648571" cy="6093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40238" y="1236143"/>
            <a:ext cx="3189821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Select the Select </a:t>
            </a:r>
          </a:p>
          <a:p>
            <a:r>
              <a:rPr lang="en-US" sz="2400" dirty="0"/>
              <a:t>Feature Arc tool.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Click, right click </a:t>
            </a:r>
          </a:p>
          <a:p>
            <a:r>
              <a:rPr lang="en-US" sz="2400" dirty="0"/>
              <a:t>on the arc created.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40238" y="3032270"/>
            <a:ext cx="3189822" cy="34163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Choose </a:t>
            </a:r>
            <a:r>
              <a:rPr lang="en-US" sz="2400" i="1" dirty="0"/>
              <a:t>Assign Boundary Conditions </a:t>
            </a:r>
            <a:r>
              <a:rPr lang="en-US" sz="2400" dirty="0"/>
              <a:t>and select the appropriate boundary type.  Choose the type “WSE-forcing” and for the source, choose “Curve”.</a:t>
            </a:r>
          </a:p>
        </p:txBody>
      </p:sp>
      <p:pic>
        <p:nvPicPr>
          <p:cNvPr id="5" name="Snagit_PPTB0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5" t="31744" b="52224"/>
          <a:stretch/>
        </p:blipFill>
        <p:spPr>
          <a:xfrm>
            <a:off x="11362540" y="1465087"/>
            <a:ext cx="492569" cy="9593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27977" y="123825"/>
            <a:ext cx="5736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Water Surface Elevation Boundary Condition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A5EA55-9FF9-4EDB-9AC1-F68D46ACD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129" y="1590418"/>
            <a:ext cx="2619741" cy="36771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C2AE1C-901C-41E7-8674-DBB0376EF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2993" y="1093438"/>
            <a:ext cx="5706271" cy="5001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9C2AFC-7C3A-4C2B-9F9E-F22FA37A8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2993" y="1111619"/>
            <a:ext cx="5706271" cy="500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5623</TotalTime>
  <Words>1140</Words>
  <Application>Microsoft Office PowerPoint</Application>
  <PresentationFormat>Widescreen</PresentationFormat>
  <Paragraphs>100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Mitchell E ERDC-RDE-CHL-MS CIV</dc:creator>
  <cp:lastModifiedBy>Brown, Mitchell E (Mitch) CIV USARMY CEERD-CHL (USA)</cp:lastModifiedBy>
  <cp:revision>19</cp:revision>
  <dcterms:created xsi:type="dcterms:W3CDTF">2018-09-08T21:44:20Z</dcterms:created>
  <dcterms:modified xsi:type="dcterms:W3CDTF">2022-09-15T20:23:30Z</dcterms:modified>
</cp:coreProperties>
</file>